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8" r:id="rId3"/>
    <p:sldId id="269" r:id="rId4"/>
    <p:sldId id="283" r:id="rId5"/>
    <p:sldId id="273" r:id="rId6"/>
    <p:sldId id="272" r:id="rId7"/>
    <p:sldId id="271" r:id="rId8"/>
    <p:sldId id="281" r:id="rId9"/>
    <p:sldId id="282" r:id="rId10"/>
    <p:sldId id="279" r:id="rId11"/>
    <p:sldId id="277" r:id="rId12"/>
    <p:sldId id="274" r:id="rId13"/>
    <p:sldId id="275" r:id="rId14"/>
    <p:sldId id="276" r:id="rId15"/>
    <p:sldId id="263" r:id="rId16"/>
    <p:sldId id="264" r:id="rId17"/>
    <p:sldId id="265" r:id="rId18"/>
    <p:sldId id="26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64"/>
    <a:srgbClr val="8EB647"/>
    <a:srgbClr val="007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5BB123-854B-48BE-82EB-86E619B775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F20EA9-8311-46BE-85E4-7E7B5602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828E88-C3B9-497D-A524-6FCC0FA9A24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2BF142-93A8-469D-B5F1-69786564D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5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8197-81C2-47E6-806F-EF04139E95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3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938" y="-3048"/>
            <a:ext cx="3636240" cy="180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9" y="-3048"/>
            <a:ext cx="3474845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125" y="3593873"/>
            <a:ext cx="9046039" cy="3109031"/>
          </a:xfrm>
          <a:custGeom>
            <a:avLst/>
            <a:gdLst>
              <a:gd name="connsiteX0" fmla="*/ 0 w 9144000"/>
              <a:gd name="connsiteY0" fmla="*/ 0 h 1655762"/>
              <a:gd name="connsiteX1" fmla="*/ 9144000 w 9144000"/>
              <a:gd name="connsiteY1" fmla="*/ 0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152164"/>
              <a:gd name="connsiteY0" fmla="*/ 0 h 1655762"/>
              <a:gd name="connsiteX1" fmla="*/ 9144000 w 9152164"/>
              <a:gd name="connsiteY1" fmla="*/ 0 h 1655762"/>
              <a:gd name="connsiteX2" fmla="*/ 9152164 w 9152164"/>
              <a:gd name="connsiteY2" fmla="*/ 627062 h 1655762"/>
              <a:gd name="connsiteX3" fmla="*/ 0 w 9152164"/>
              <a:gd name="connsiteY3" fmla="*/ 1655762 h 1655762"/>
              <a:gd name="connsiteX4" fmla="*/ 0 w 9152164"/>
              <a:gd name="connsiteY4" fmla="*/ 0 h 1655762"/>
              <a:gd name="connsiteX0" fmla="*/ 0 w 9152164"/>
              <a:gd name="connsiteY0" fmla="*/ 0 h 1754121"/>
              <a:gd name="connsiteX1" fmla="*/ 9144000 w 9152164"/>
              <a:gd name="connsiteY1" fmla="*/ 0 h 1754121"/>
              <a:gd name="connsiteX2" fmla="*/ 9152164 w 9152164"/>
              <a:gd name="connsiteY2" fmla="*/ 627062 h 1754121"/>
              <a:gd name="connsiteX3" fmla="*/ 0 w 9152164"/>
              <a:gd name="connsiteY3" fmla="*/ 1655762 h 1754121"/>
              <a:gd name="connsiteX4" fmla="*/ 0 w 9152164"/>
              <a:gd name="connsiteY4" fmla="*/ 0 h 1754121"/>
              <a:gd name="connsiteX0" fmla="*/ 8164 w 9160328"/>
              <a:gd name="connsiteY0" fmla="*/ 0 h 1974169"/>
              <a:gd name="connsiteX1" fmla="*/ 9152164 w 9160328"/>
              <a:gd name="connsiteY1" fmla="*/ 0 h 1974169"/>
              <a:gd name="connsiteX2" fmla="*/ 9160328 w 9160328"/>
              <a:gd name="connsiteY2" fmla="*/ 627062 h 1974169"/>
              <a:gd name="connsiteX3" fmla="*/ 0 w 9160328"/>
              <a:gd name="connsiteY3" fmla="*/ 1974169 h 1974169"/>
              <a:gd name="connsiteX4" fmla="*/ 8164 w 9160328"/>
              <a:gd name="connsiteY4" fmla="*/ 0 h 1974169"/>
              <a:gd name="connsiteX0" fmla="*/ 8164 w 9160328"/>
              <a:gd name="connsiteY0" fmla="*/ 0 h 2832547"/>
              <a:gd name="connsiteX1" fmla="*/ 9152164 w 9160328"/>
              <a:gd name="connsiteY1" fmla="*/ 0 h 2832547"/>
              <a:gd name="connsiteX2" fmla="*/ 9160328 w 9160328"/>
              <a:gd name="connsiteY2" fmla="*/ 627062 h 2832547"/>
              <a:gd name="connsiteX3" fmla="*/ 0 w 9160328"/>
              <a:gd name="connsiteY3" fmla="*/ 1974169 h 2832547"/>
              <a:gd name="connsiteX4" fmla="*/ 8164 w 9160328"/>
              <a:gd name="connsiteY4" fmla="*/ 0 h 2832547"/>
              <a:gd name="connsiteX0" fmla="*/ 8164 w 9160328"/>
              <a:gd name="connsiteY0" fmla="*/ 0 h 2848438"/>
              <a:gd name="connsiteX1" fmla="*/ 9152164 w 9160328"/>
              <a:gd name="connsiteY1" fmla="*/ 0 h 2848438"/>
              <a:gd name="connsiteX2" fmla="*/ 9160328 w 9160328"/>
              <a:gd name="connsiteY2" fmla="*/ 627062 h 2848438"/>
              <a:gd name="connsiteX3" fmla="*/ 3048000 w 9160328"/>
              <a:gd name="connsiteY3" fmla="*/ 2798762 h 2848438"/>
              <a:gd name="connsiteX4" fmla="*/ 0 w 9160328"/>
              <a:gd name="connsiteY4" fmla="*/ 1974169 h 2848438"/>
              <a:gd name="connsiteX5" fmla="*/ 8164 w 9160328"/>
              <a:gd name="connsiteY5" fmla="*/ 0 h 2848438"/>
              <a:gd name="connsiteX0" fmla="*/ 8164 w 9160328"/>
              <a:gd name="connsiteY0" fmla="*/ 0 h 2895558"/>
              <a:gd name="connsiteX1" fmla="*/ 9152164 w 9160328"/>
              <a:gd name="connsiteY1" fmla="*/ 0 h 2895558"/>
              <a:gd name="connsiteX2" fmla="*/ 9160328 w 9160328"/>
              <a:gd name="connsiteY2" fmla="*/ 627062 h 2895558"/>
              <a:gd name="connsiteX3" fmla="*/ 3048000 w 9160328"/>
              <a:gd name="connsiteY3" fmla="*/ 2798762 h 2895558"/>
              <a:gd name="connsiteX4" fmla="*/ 0 w 9160328"/>
              <a:gd name="connsiteY4" fmla="*/ 1974169 h 2895558"/>
              <a:gd name="connsiteX5" fmla="*/ 8164 w 9160328"/>
              <a:gd name="connsiteY5" fmla="*/ 0 h 2895558"/>
              <a:gd name="connsiteX0" fmla="*/ 8164 w 9160328"/>
              <a:gd name="connsiteY0" fmla="*/ 0 h 3100866"/>
              <a:gd name="connsiteX1" fmla="*/ 9152164 w 9160328"/>
              <a:gd name="connsiteY1" fmla="*/ 0 h 3100866"/>
              <a:gd name="connsiteX2" fmla="*/ 9160328 w 9160328"/>
              <a:gd name="connsiteY2" fmla="*/ 627062 h 3100866"/>
              <a:gd name="connsiteX3" fmla="*/ 2990850 w 9160328"/>
              <a:gd name="connsiteY3" fmla="*/ 3011034 h 3100866"/>
              <a:gd name="connsiteX4" fmla="*/ 0 w 9160328"/>
              <a:gd name="connsiteY4" fmla="*/ 1974169 h 3100866"/>
              <a:gd name="connsiteX5" fmla="*/ 8164 w 9160328"/>
              <a:gd name="connsiteY5" fmla="*/ 0 h 3100866"/>
              <a:gd name="connsiteX0" fmla="*/ 8164 w 9160328"/>
              <a:gd name="connsiteY0" fmla="*/ 0 h 3100866"/>
              <a:gd name="connsiteX1" fmla="*/ 9152164 w 9160328"/>
              <a:gd name="connsiteY1" fmla="*/ 0 h 3100866"/>
              <a:gd name="connsiteX2" fmla="*/ 9160328 w 9160328"/>
              <a:gd name="connsiteY2" fmla="*/ 627062 h 3100866"/>
              <a:gd name="connsiteX3" fmla="*/ 2990850 w 9160328"/>
              <a:gd name="connsiteY3" fmla="*/ 3011034 h 3100866"/>
              <a:gd name="connsiteX4" fmla="*/ 0 w 9160328"/>
              <a:gd name="connsiteY4" fmla="*/ 1974169 h 3100866"/>
              <a:gd name="connsiteX5" fmla="*/ 8164 w 9160328"/>
              <a:gd name="connsiteY5" fmla="*/ 0 h 3100866"/>
              <a:gd name="connsiteX0" fmla="*/ 9 w 9152173"/>
              <a:gd name="connsiteY0" fmla="*/ 0 h 3100866"/>
              <a:gd name="connsiteX1" fmla="*/ 9144009 w 9152173"/>
              <a:gd name="connsiteY1" fmla="*/ 0 h 3100866"/>
              <a:gd name="connsiteX2" fmla="*/ 9152173 w 9152173"/>
              <a:gd name="connsiteY2" fmla="*/ 627062 h 3100866"/>
              <a:gd name="connsiteX3" fmla="*/ 2982695 w 9152173"/>
              <a:gd name="connsiteY3" fmla="*/ 3011034 h 3100866"/>
              <a:gd name="connsiteX4" fmla="*/ 669481 w 9152173"/>
              <a:gd name="connsiteY4" fmla="*/ 1614941 h 3100866"/>
              <a:gd name="connsiteX5" fmla="*/ 9 w 9152173"/>
              <a:gd name="connsiteY5" fmla="*/ 0 h 3100866"/>
              <a:gd name="connsiteX0" fmla="*/ 9 w 9152173"/>
              <a:gd name="connsiteY0" fmla="*/ 0 h 3100866"/>
              <a:gd name="connsiteX1" fmla="*/ 9144009 w 9152173"/>
              <a:gd name="connsiteY1" fmla="*/ 0 h 3100866"/>
              <a:gd name="connsiteX2" fmla="*/ 9152173 w 9152173"/>
              <a:gd name="connsiteY2" fmla="*/ 627062 h 3100866"/>
              <a:gd name="connsiteX3" fmla="*/ 2982695 w 9152173"/>
              <a:gd name="connsiteY3" fmla="*/ 3011034 h 3100866"/>
              <a:gd name="connsiteX4" fmla="*/ 669481 w 9152173"/>
              <a:gd name="connsiteY4" fmla="*/ 1614941 h 3100866"/>
              <a:gd name="connsiteX5" fmla="*/ 9 w 9152173"/>
              <a:gd name="connsiteY5" fmla="*/ 0 h 3100866"/>
              <a:gd name="connsiteX0" fmla="*/ 11 w 9046039"/>
              <a:gd name="connsiteY0" fmla="*/ 0 h 3109031"/>
              <a:gd name="connsiteX1" fmla="*/ 9037875 w 9046039"/>
              <a:gd name="connsiteY1" fmla="*/ 8165 h 3109031"/>
              <a:gd name="connsiteX2" fmla="*/ 9046039 w 9046039"/>
              <a:gd name="connsiteY2" fmla="*/ 635227 h 3109031"/>
              <a:gd name="connsiteX3" fmla="*/ 2876561 w 9046039"/>
              <a:gd name="connsiteY3" fmla="*/ 3019199 h 3109031"/>
              <a:gd name="connsiteX4" fmla="*/ 563347 w 9046039"/>
              <a:gd name="connsiteY4" fmla="*/ 1623106 h 3109031"/>
              <a:gd name="connsiteX5" fmla="*/ 11 w 9046039"/>
              <a:gd name="connsiteY5" fmla="*/ 0 h 310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6039" h="3109031">
                <a:moveTo>
                  <a:pt x="11" y="0"/>
                </a:moveTo>
                <a:lnTo>
                  <a:pt x="9037875" y="8165"/>
                </a:lnTo>
                <a:lnTo>
                  <a:pt x="9046039" y="635227"/>
                </a:lnTo>
                <a:cubicBezTo>
                  <a:pt x="8028678" y="1101687"/>
                  <a:pt x="6068796" y="3611109"/>
                  <a:pt x="2876561" y="3019199"/>
                </a:cubicBezTo>
                <a:cubicBezTo>
                  <a:pt x="1300854" y="2713038"/>
                  <a:pt x="1069986" y="2089566"/>
                  <a:pt x="563347" y="1623106"/>
                </a:cubicBezTo>
                <a:cubicBezTo>
                  <a:pt x="549739" y="1601864"/>
                  <a:pt x="-2710" y="658056"/>
                  <a:pt x="11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4505" y="6180288"/>
            <a:ext cx="297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www.crec.org</a:t>
            </a:r>
            <a:endParaRPr lang="en-US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3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 2" panose="05020102010507070707" pitchFamily="18" charset="2"/>
              <a:buChar char=""/>
              <a:defRPr>
                <a:solidFill>
                  <a:srgbClr val="006C64"/>
                </a:solidFill>
              </a:defRPr>
            </a:lvl2pPr>
            <a:lvl3pPr marL="1143000" indent="-228600">
              <a:buFont typeface="Wingdings 2" panose="05020102010507070707" pitchFamily="18" charset="2"/>
              <a:buChar char="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 2" panose="05020102010507070707" pitchFamily="18" charset="2"/>
              <a:buChar char=""/>
              <a:defRPr>
                <a:solidFill>
                  <a:srgbClr val="006C64"/>
                </a:solidFill>
              </a:defRPr>
            </a:lvl4pPr>
            <a:lvl5pPr marL="2057400" indent="-228600">
              <a:buFont typeface="Wingdings 2" panose="05020102010507070707" pitchFamily="18" charset="2"/>
              <a:buChar char="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3854371" cy="181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019" y="-32658"/>
            <a:ext cx="3738558" cy="2546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custGeom>
            <a:avLst/>
            <a:gdLst>
              <a:gd name="connsiteX0" fmla="*/ 0 w 10515600"/>
              <a:gd name="connsiteY0" fmla="*/ 0 h 1500187"/>
              <a:gd name="connsiteX1" fmla="*/ 10515600 w 10515600"/>
              <a:gd name="connsiteY1" fmla="*/ 0 h 1500187"/>
              <a:gd name="connsiteX2" fmla="*/ 10515600 w 10515600"/>
              <a:gd name="connsiteY2" fmla="*/ 1500187 h 1500187"/>
              <a:gd name="connsiteX3" fmla="*/ 0 w 10515600"/>
              <a:gd name="connsiteY3" fmla="*/ 1500187 h 1500187"/>
              <a:gd name="connsiteX4" fmla="*/ 0 w 10515600"/>
              <a:gd name="connsiteY4" fmla="*/ 0 h 1500187"/>
              <a:gd name="connsiteX0" fmla="*/ 0 w 10515600"/>
              <a:gd name="connsiteY0" fmla="*/ 0 h 1500187"/>
              <a:gd name="connsiteX1" fmla="*/ 10515600 w 10515600"/>
              <a:gd name="connsiteY1" fmla="*/ 0 h 1500187"/>
              <a:gd name="connsiteX2" fmla="*/ 9416143 w 10515600"/>
              <a:gd name="connsiteY2" fmla="*/ 1064758 h 1500187"/>
              <a:gd name="connsiteX3" fmla="*/ 0 w 10515600"/>
              <a:gd name="connsiteY3" fmla="*/ 1500187 h 1500187"/>
              <a:gd name="connsiteX4" fmla="*/ 0 w 10515600"/>
              <a:gd name="connsiteY4" fmla="*/ 0 h 1500187"/>
              <a:gd name="connsiteX0" fmla="*/ 0 w 10515600"/>
              <a:gd name="connsiteY0" fmla="*/ 0 h 1500187"/>
              <a:gd name="connsiteX1" fmla="*/ 10515600 w 10515600"/>
              <a:gd name="connsiteY1" fmla="*/ 0 h 1500187"/>
              <a:gd name="connsiteX2" fmla="*/ 9416143 w 10515600"/>
              <a:gd name="connsiteY2" fmla="*/ 1064758 h 1500187"/>
              <a:gd name="connsiteX3" fmla="*/ 0 w 10515600"/>
              <a:gd name="connsiteY3" fmla="*/ 1500187 h 1500187"/>
              <a:gd name="connsiteX4" fmla="*/ 0 w 10515600"/>
              <a:gd name="connsiteY4" fmla="*/ 0 h 1500187"/>
              <a:gd name="connsiteX0" fmla="*/ 0 w 10515600"/>
              <a:gd name="connsiteY0" fmla="*/ 0 h 1500187"/>
              <a:gd name="connsiteX1" fmla="*/ 10515600 w 10515600"/>
              <a:gd name="connsiteY1" fmla="*/ 0 h 1500187"/>
              <a:gd name="connsiteX2" fmla="*/ 9416143 w 10515600"/>
              <a:gd name="connsiteY2" fmla="*/ 1064758 h 1500187"/>
              <a:gd name="connsiteX3" fmla="*/ 0 w 10515600"/>
              <a:gd name="connsiteY3" fmla="*/ 1500187 h 1500187"/>
              <a:gd name="connsiteX4" fmla="*/ 0 w 10515600"/>
              <a:gd name="connsiteY4" fmla="*/ 0 h 15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500187">
                <a:moveTo>
                  <a:pt x="0" y="0"/>
                </a:moveTo>
                <a:lnTo>
                  <a:pt x="10515600" y="0"/>
                </a:lnTo>
                <a:cubicBezTo>
                  <a:pt x="10149114" y="354919"/>
                  <a:pt x="10479315" y="513896"/>
                  <a:pt x="9416143" y="1064758"/>
                </a:cubicBezTo>
                <a:cubicBezTo>
                  <a:pt x="8879115" y="1634443"/>
                  <a:pt x="3138714" y="1355044"/>
                  <a:pt x="0" y="1500187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35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6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7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84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8814"/>
            <a:ext cx="3932237" cy="14670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56122"/>
            <a:ext cx="3932237" cy="39128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56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" y="6248759"/>
            <a:ext cx="1990852" cy="39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" y="365124"/>
            <a:ext cx="3368235" cy="13202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602344" cy="4958181"/>
          </a:xfrm>
          <a:custGeom>
            <a:avLst/>
            <a:gdLst>
              <a:gd name="connsiteX0" fmla="*/ 0 w 10515600"/>
              <a:gd name="connsiteY0" fmla="*/ 0 h 4351338"/>
              <a:gd name="connsiteX1" fmla="*/ 10515600 w 10515600"/>
              <a:gd name="connsiteY1" fmla="*/ 0 h 4351338"/>
              <a:gd name="connsiteX2" fmla="*/ 10515600 w 10515600"/>
              <a:gd name="connsiteY2" fmla="*/ 4351338 h 4351338"/>
              <a:gd name="connsiteX3" fmla="*/ 0 w 10515600"/>
              <a:gd name="connsiteY3" fmla="*/ 4351338 h 4351338"/>
              <a:gd name="connsiteX4" fmla="*/ 0 w 10515600"/>
              <a:gd name="connsiteY4" fmla="*/ 0 h 4351338"/>
              <a:gd name="connsiteX0" fmla="*/ 0 w 10515600"/>
              <a:gd name="connsiteY0" fmla="*/ 0 h 4351338"/>
              <a:gd name="connsiteX1" fmla="*/ 10515600 w 10515600"/>
              <a:gd name="connsiteY1" fmla="*/ 0 h 4351338"/>
              <a:gd name="connsiteX2" fmla="*/ 9233808 w 10515600"/>
              <a:gd name="connsiteY2" fmla="*/ 2865438 h 4351338"/>
              <a:gd name="connsiteX3" fmla="*/ 0 w 10515600"/>
              <a:gd name="connsiteY3" fmla="*/ 4351338 h 4351338"/>
              <a:gd name="connsiteX4" fmla="*/ 0 w 10515600"/>
              <a:gd name="connsiteY4" fmla="*/ 0 h 4351338"/>
              <a:gd name="connsiteX0" fmla="*/ 0 w 10515600"/>
              <a:gd name="connsiteY0" fmla="*/ 0 h 4351338"/>
              <a:gd name="connsiteX1" fmla="*/ 10515600 w 10515600"/>
              <a:gd name="connsiteY1" fmla="*/ 0 h 4351338"/>
              <a:gd name="connsiteX2" fmla="*/ 9233808 w 10515600"/>
              <a:gd name="connsiteY2" fmla="*/ 2865438 h 4351338"/>
              <a:gd name="connsiteX3" fmla="*/ 0 w 10515600"/>
              <a:gd name="connsiteY3" fmla="*/ 4351338 h 4351338"/>
              <a:gd name="connsiteX4" fmla="*/ 0 w 10515600"/>
              <a:gd name="connsiteY4" fmla="*/ 0 h 4351338"/>
              <a:gd name="connsiteX0" fmla="*/ 0 w 10515600"/>
              <a:gd name="connsiteY0" fmla="*/ 0 h 4469225"/>
              <a:gd name="connsiteX1" fmla="*/ 10515600 w 10515600"/>
              <a:gd name="connsiteY1" fmla="*/ 0 h 4469225"/>
              <a:gd name="connsiteX2" fmla="*/ 9233808 w 10515600"/>
              <a:gd name="connsiteY2" fmla="*/ 2865438 h 4469225"/>
              <a:gd name="connsiteX3" fmla="*/ 0 w 10515600"/>
              <a:gd name="connsiteY3" fmla="*/ 4351338 h 4469225"/>
              <a:gd name="connsiteX4" fmla="*/ 0 w 10515600"/>
              <a:gd name="connsiteY4" fmla="*/ 0 h 4469225"/>
              <a:gd name="connsiteX0" fmla="*/ 0 w 10602344"/>
              <a:gd name="connsiteY0" fmla="*/ 0 h 4958181"/>
              <a:gd name="connsiteX1" fmla="*/ 10515600 w 10602344"/>
              <a:gd name="connsiteY1" fmla="*/ 0 h 4958181"/>
              <a:gd name="connsiteX2" fmla="*/ 9674679 w 10602344"/>
              <a:gd name="connsiteY2" fmla="*/ 3641046 h 4958181"/>
              <a:gd name="connsiteX3" fmla="*/ 0 w 10602344"/>
              <a:gd name="connsiteY3" fmla="*/ 4351338 h 4958181"/>
              <a:gd name="connsiteX4" fmla="*/ 0 w 10602344"/>
              <a:gd name="connsiteY4" fmla="*/ 0 h 49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2344" h="4958181">
                <a:moveTo>
                  <a:pt x="0" y="0"/>
                </a:moveTo>
                <a:lnTo>
                  <a:pt x="10515600" y="0"/>
                </a:lnTo>
                <a:cubicBezTo>
                  <a:pt x="10088336" y="955146"/>
                  <a:pt x="11416393" y="2408314"/>
                  <a:pt x="9674679" y="3641046"/>
                </a:cubicBezTo>
                <a:cubicBezTo>
                  <a:pt x="6057900" y="6422346"/>
                  <a:pt x="3077936" y="3856038"/>
                  <a:pt x="0" y="4351338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1696" y="6243463"/>
            <a:ext cx="19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www.crec.org</a:t>
            </a:r>
            <a:endParaRPr lang="en-US" sz="20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29" y="4134098"/>
            <a:ext cx="4051284" cy="2759285"/>
          </a:xfrm>
          <a:prstGeom prst="rect">
            <a:avLst/>
          </a:prstGeom>
          <a:effectLst>
            <a:outerShdw blurRad="203200" dir="13500000" sx="104000" sy="104000" algn="br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77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"/>
        <a:defRPr sz="2400" kern="1200">
          <a:solidFill>
            <a:srgbClr val="006C64"/>
          </a:solidFill>
          <a:latin typeface="Minion Pro" panose="020405030503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"/>
        <a:defRPr sz="20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"/>
        <a:defRPr sz="1800" kern="1200">
          <a:solidFill>
            <a:srgbClr val="006C64"/>
          </a:solidFill>
          <a:latin typeface="Minion Pro" panose="020405030503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"/>
        <a:defRPr sz="180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msa.crecschools.org/" TargetMode="External"/><Relationship Id="rId3" Type="http://schemas.openxmlformats.org/officeDocument/2006/relationships/hyperlink" Target="http://da.crecschools.org/" TargetMode="External"/><Relationship Id="rId7" Type="http://schemas.openxmlformats.org/officeDocument/2006/relationships/hyperlink" Target="http://ma.crecschools.org/" TargetMode="External"/><Relationship Id="rId2" Type="http://schemas.openxmlformats.org/officeDocument/2006/relationships/hyperlink" Target="http://aae.crecscho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s.crecschools.org/" TargetMode="External"/><Relationship Id="rId5" Type="http://schemas.openxmlformats.org/officeDocument/2006/relationships/hyperlink" Target="http://imsgc.crecschools.org/" TargetMode="External"/><Relationship Id="rId10" Type="http://schemas.openxmlformats.org/officeDocument/2006/relationships/hyperlink" Target="http://uhms.crecschools.org/" TargetMode="External"/><Relationship Id="rId4" Type="http://schemas.openxmlformats.org/officeDocument/2006/relationships/hyperlink" Target="http://gehms.crecschools.org/" TargetMode="External"/><Relationship Id="rId9" Type="http://schemas.openxmlformats.org/officeDocument/2006/relationships/hyperlink" Target="http://agaaems.crecschools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mms.crecschools.org/" TargetMode="External"/><Relationship Id="rId3" Type="http://schemas.openxmlformats.org/officeDocument/2006/relationships/hyperlink" Target="http://asi.crecschools.org/" TargetMode="External"/><Relationship Id="rId7" Type="http://schemas.openxmlformats.org/officeDocument/2006/relationships/hyperlink" Target="http://psa.crecschools.org/" TargetMode="External"/><Relationship Id="rId2" Type="http://schemas.openxmlformats.org/officeDocument/2006/relationships/hyperlink" Target="http://aaen.crecscho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lc.crecschools.org/" TargetMode="External"/><Relationship Id="rId5" Type="http://schemas.openxmlformats.org/officeDocument/2006/relationships/hyperlink" Target="http://haams.crecschools.org/" TargetMode="External"/><Relationship Id="rId4" Type="http://schemas.openxmlformats.org/officeDocument/2006/relationships/hyperlink" Target="http://ghaa.crecschool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663" y="1792184"/>
            <a:ext cx="8763000" cy="1447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CREC COUNCIL ORIENTATION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863" y="4367348"/>
            <a:ext cx="8686800" cy="1219200"/>
          </a:xfrm>
        </p:spPr>
        <p:txBody>
          <a:bodyPr/>
          <a:lstStyle/>
          <a:p>
            <a:r>
              <a:rPr lang="en-US" dirty="0" smtClean="0"/>
              <a:t>CREC Council Presentation</a:t>
            </a:r>
          </a:p>
          <a:p>
            <a:r>
              <a:rPr lang="en-US" dirty="0" smtClean="0"/>
              <a:t>December 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Services, Magnets &amp; </a:t>
            </a:r>
            <a:br>
              <a:rPr lang="en-US" dirty="0" smtClean="0"/>
            </a:br>
            <a:r>
              <a:rPr lang="en-US" dirty="0" smtClean="0"/>
              <a:t>Open Choice*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7" y="1971306"/>
            <a:ext cx="9809017" cy="3637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825836"/>
            <a:ext cx="333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*Data for 2017-18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CREC Employees – FY18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531" y="1825625"/>
            <a:ext cx="3316251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CREC Funding – FY18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2" y="1597197"/>
            <a:ext cx="10342419" cy="39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CREC Finances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Process</a:t>
            </a:r>
          </a:p>
          <a:p>
            <a:r>
              <a:rPr lang="en-US" dirty="0" smtClean="0"/>
              <a:t>Financial Reports</a:t>
            </a:r>
          </a:p>
          <a:p>
            <a:r>
              <a:rPr lang="en-US" dirty="0" smtClean="0"/>
              <a:t>Cash Flow</a:t>
            </a:r>
          </a:p>
          <a:p>
            <a:r>
              <a:rPr lang="en-US" dirty="0" smtClean="0"/>
              <a:t>Profit/Loss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CREC &amp; </a:t>
            </a:r>
            <a:r>
              <a:rPr lang="en-US" dirty="0" err="1" smtClean="0"/>
              <a:t>Sheff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Open Choice</a:t>
            </a:r>
          </a:p>
          <a:p>
            <a:r>
              <a:rPr lang="en-US" dirty="0" smtClean="0"/>
              <a:t>Magnet Schools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Sustainability of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9613" y="2559772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Thank you for serving on the CREC Council!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largest of six Regional Education Service Center (RESC) established by state statute 10-66n </a:t>
            </a:r>
          </a:p>
          <a:p>
            <a:r>
              <a:rPr lang="en-US" sz="3200" dirty="0" smtClean="0"/>
              <a:t>Established as a "public </a:t>
            </a:r>
            <a:r>
              <a:rPr lang="en-US" sz="3200" dirty="0"/>
              <a:t>educational authority" for the purpose of "cooperative action to furnish programs and services</a:t>
            </a:r>
            <a:r>
              <a:rPr lang="en-US" sz="3200" dirty="0" smtClean="0"/>
              <a:t>.“</a:t>
            </a:r>
          </a:p>
          <a:p>
            <a:r>
              <a:rPr lang="en-US" sz="3200" dirty="0" smtClean="0"/>
              <a:t>Serves 35 districts in Greater Hartford region</a:t>
            </a:r>
          </a:p>
        </p:txBody>
      </p:sp>
    </p:spTree>
    <p:extLst>
      <p:ext uri="{BB962C8B-B14F-4D97-AF65-F5344CB8AC3E}">
        <p14:creationId xmlns:p14="http://schemas.microsoft.com/office/powerpoint/2010/main" val="3705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Governance Structure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Council/Board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Council is comprised of one board member representing each of the 35 districts CREC serves</a:t>
            </a:r>
          </a:p>
          <a:p>
            <a:r>
              <a:rPr lang="en-US" dirty="0" smtClean="0"/>
              <a:t>Council elects a 15-member Board of Directors that meets regularly to discuss budget/finances, personnel and programmatic items</a:t>
            </a:r>
          </a:p>
          <a:p>
            <a:r>
              <a:rPr lang="en-US" dirty="0" smtClean="0"/>
              <a:t>Standing Committees include: Finance &amp; Audit, Personnel, Policy, Legislative and Nominating</a:t>
            </a:r>
          </a:p>
          <a:p>
            <a:r>
              <a:rPr lang="en-US" dirty="0" smtClean="0"/>
              <a:t>Constitution is available on the CREC website</a:t>
            </a:r>
            <a:r>
              <a:rPr lang="en-US" dirty="0"/>
              <a:t> </a:t>
            </a:r>
            <a:r>
              <a:rPr lang="en-US" dirty="0" smtClean="0"/>
              <a:t>on the Council page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Council/Board Agenda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Executive </a:t>
            </a:r>
            <a:r>
              <a:rPr lang="en-US" dirty="0"/>
              <a:t>Leadership Develops draft </a:t>
            </a:r>
            <a:r>
              <a:rPr lang="en-US" dirty="0" smtClean="0"/>
              <a:t>Council/Board </a:t>
            </a:r>
            <a:r>
              <a:rPr lang="en-US" dirty="0"/>
              <a:t>agenda</a:t>
            </a:r>
          </a:p>
          <a:p>
            <a:r>
              <a:rPr lang="en-US" dirty="0"/>
              <a:t>Finance and Audit Committee review and recommend </a:t>
            </a:r>
            <a:r>
              <a:rPr lang="en-US" dirty="0" smtClean="0"/>
              <a:t>budget </a:t>
            </a:r>
            <a:r>
              <a:rPr lang="en-US" dirty="0"/>
              <a:t>and </a:t>
            </a:r>
            <a:r>
              <a:rPr lang="en-US" dirty="0" smtClean="0"/>
              <a:t>financial </a:t>
            </a:r>
            <a:r>
              <a:rPr lang="en-US" dirty="0"/>
              <a:t>items</a:t>
            </a:r>
          </a:p>
          <a:p>
            <a:r>
              <a:rPr lang="en-US" dirty="0"/>
              <a:t>Policy Committee review and recommend policy items</a:t>
            </a:r>
          </a:p>
          <a:p>
            <a:r>
              <a:rPr lang="en-US" dirty="0"/>
              <a:t>Personnel Committee review and recommend personnel items</a:t>
            </a:r>
          </a:p>
          <a:p>
            <a:r>
              <a:rPr lang="en-US" dirty="0"/>
              <a:t>Council Chair and Executive Director review and finalize </a:t>
            </a:r>
            <a:r>
              <a:rPr lang="en-US" dirty="0" smtClean="0"/>
              <a:t>agenda</a:t>
            </a:r>
          </a:p>
          <a:p>
            <a:endParaRPr lang="en-US" dirty="0"/>
          </a:p>
          <a:p>
            <a:r>
              <a:rPr lang="en-US" dirty="0" smtClean="0"/>
              <a:t>Annual Meeting:  May 15, </a:t>
            </a:r>
            <a:r>
              <a:rPr lang="en-US" smtClean="0"/>
              <a:t>2019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27" y="2367108"/>
            <a:ext cx="8943109" cy="1325563"/>
          </a:xfrm>
        </p:spPr>
        <p:txBody>
          <a:bodyPr/>
          <a:lstStyle/>
          <a:p>
            <a:r>
              <a:rPr lang="en-US" dirty="0" smtClean="0"/>
              <a:t>CREC Organizational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3030" r="4136" b="7151"/>
          <a:stretch/>
        </p:blipFill>
        <p:spPr>
          <a:xfrm>
            <a:off x="2086495" y="133004"/>
            <a:ext cx="7745846" cy="58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CREC Divisions &amp;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CREC Resource Group</a:t>
            </a:r>
            <a:r>
              <a:rPr lang="en-US" sz="2400" dirty="0" smtClean="0"/>
              <a:t>, Amy Karwan</a:t>
            </a:r>
          </a:p>
          <a:p>
            <a:r>
              <a:rPr lang="en-US" sz="2400" b="1" dirty="0" smtClean="0"/>
              <a:t>Community Education</a:t>
            </a:r>
            <a:r>
              <a:rPr lang="en-US" sz="2400" dirty="0" smtClean="0"/>
              <a:t>, Carlos Figueroa</a:t>
            </a:r>
          </a:p>
          <a:p>
            <a:r>
              <a:rPr lang="en-US" sz="2400" b="1" dirty="0" smtClean="0"/>
              <a:t>Student Services</a:t>
            </a:r>
            <a:r>
              <a:rPr lang="en-US" sz="2400" dirty="0" smtClean="0"/>
              <a:t>, Deb Richards</a:t>
            </a:r>
          </a:p>
          <a:p>
            <a:r>
              <a:rPr lang="en-US" sz="2400" b="1" dirty="0" smtClean="0"/>
              <a:t>Operations, </a:t>
            </a:r>
            <a:r>
              <a:rPr lang="en-US" sz="2400" dirty="0" smtClean="0"/>
              <a:t>Mason Thrall</a:t>
            </a:r>
          </a:p>
          <a:p>
            <a:r>
              <a:rPr lang="en-US" sz="2400" b="1" dirty="0" smtClean="0"/>
              <a:t>Business Services/Finance</a:t>
            </a:r>
            <a:r>
              <a:rPr lang="en-US" sz="2400" dirty="0" smtClean="0"/>
              <a:t>, Jeff Ivory</a:t>
            </a:r>
          </a:p>
          <a:p>
            <a:r>
              <a:rPr lang="en-US" sz="2400" b="1" dirty="0" smtClean="0"/>
              <a:t>Human Resources</a:t>
            </a:r>
            <a:r>
              <a:rPr lang="en-US" sz="2400" dirty="0" smtClean="0"/>
              <a:t>, Regina Terrell</a:t>
            </a:r>
          </a:p>
          <a:p>
            <a:r>
              <a:rPr lang="en-US" sz="2400" b="1" dirty="0" smtClean="0"/>
              <a:t>Communications</a:t>
            </a:r>
            <a:r>
              <a:rPr lang="en-US" sz="2400" dirty="0" smtClean="0"/>
              <a:t>, Aura Alvarado</a:t>
            </a:r>
          </a:p>
          <a:p>
            <a:pPr lvl="1"/>
            <a:r>
              <a:rPr lang="en-US" sz="2000" dirty="0" smtClean="0"/>
              <a:t>CREC Foundation</a:t>
            </a:r>
          </a:p>
          <a:p>
            <a:r>
              <a:rPr lang="en-US" sz="2400" b="1" dirty="0" smtClean="0"/>
              <a:t>Public Policy &amp; Strategic Planning, </a:t>
            </a:r>
            <a:r>
              <a:rPr lang="en-US" sz="2400" dirty="0" smtClean="0"/>
              <a:t>Julia Winer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CREC Magnet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Superintendent: Tim Sullivan, Jr.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Preschools </a:t>
            </a:r>
            <a:r>
              <a:rPr lang="en-US" dirty="0"/>
              <a:t>and Elementary </a:t>
            </a:r>
            <a:r>
              <a:rPr lang="en-US" dirty="0" smtClean="0"/>
              <a:t>Schools</a:t>
            </a:r>
          </a:p>
          <a:p>
            <a:r>
              <a:rPr lang="en-US" dirty="0" smtClean="0">
                <a:hlinkClick r:id="rId2"/>
              </a:rPr>
              <a:t>Academy </a:t>
            </a:r>
            <a:r>
              <a:rPr lang="en-US" dirty="0">
                <a:hlinkClick r:id="rId2"/>
              </a:rPr>
              <a:t>of Aerospace &amp; Engineering Elementary School (PreK-5)</a:t>
            </a:r>
            <a:endParaRPr lang="en-US" dirty="0"/>
          </a:p>
          <a:p>
            <a:r>
              <a:rPr lang="en-US" dirty="0">
                <a:hlinkClick r:id="rId3"/>
              </a:rPr>
              <a:t>Discovery Academy (</a:t>
            </a:r>
            <a:r>
              <a:rPr lang="en-US" dirty="0" err="1">
                <a:hlinkClick r:id="rId3"/>
              </a:rPr>
              <a:t>PreK</a:t>
            </a:r>
            <a:r>
              <a:rPr lang="en-US" dirty="0">
                <a:hlinkClick r:id="rId3"/>
              </a:rPr>
              <a:t> - 5)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Glastonbury-East Hartford Elementary Magnet School (PreK-5)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International Magnet School for Global Citizenship (PreK-5)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Montessori Magnet School (PreK-6)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Museum Academy (PreK-5)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Reggio Magnet School of the Arts (PreK-5)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The CREC Ana Grace Academy of the Arts Elementary Magnet School (PreK-5)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University of Hartford Magnet School (PreK-5)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CREC Magnet Schools…continued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Secondary </a:t>
            </a:r>
            <a:r>
              <a:rPr lang="en-US" dirty="0" smtClean="0"/>
              <a:t>Schools</a:t>
            </a:r>
          </a:p>
          <a:p>
            <a:r>
              <a:rPr lang="en-US" dirty="0" smtClean="0">
                <a:hlinkClick r:id="rId2"/>
              </a:rPr>
              <a:t>Academy </a:t>
            </a:r>
            <a:r>
              <a:rPr lang="en-US" dirty="0">
                <a:hlinkClick r:id="rId2"/>
              </a:rPr>
              <a:t>of Aerospace &amp; Engineering (6-12)</a:t>
            </a:r>
            <a:r>
              <a:rPr lang="en-US" dirty="0"/>
              <a:t> </a:t>
            </a:r>
          </a:p>
          <a:p>
            <a:r>
              <a:rPr lang="en-US" dirty="0">
                <a:hlinkClick r:id="rId3" tooltip="Academy of Science and Innovation, 6-12&amp;nbsp;"/>
              </a:rPr>
              <a:t>Academy of Science and Innovation, 6-12 </a:t>
            </a:r>
            <a:endParaRPr lang="en-US" dirty="0"/>
          </a:p>
          <a:p>
            <a:r>
              <a:rPr lang="en-US" dirty="0">
                <a:hlinkClick r:id="rId4"/>
              </a:rPr>
              <a:t>Greater Hartford Academy of the Arts (9-12)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Greater Hartford Academy of the Arts Magnet Middle School (6-8)</a:t>
            </a:r>
            <a:r>
              <a:rPr lang="en-US" dirty="0"/>
              <a:t> </a:t>
            </a:r>
          </a:p>
          <a:p>
            <a:r>
              <a:rPr lang="en-US" dirty="0">
                <a:hlinkClick r:id="rId6" tooltip="Metropolitan Learning Center (6-12)"/>
              </a:rPr>
              <a:t>Metropolitan Learning Center (6-12)</a:t>
            </a:r>
            <a:endParaRPr lang="en-US" dirty="0"/>
          </a:p>
          <a:p>
            <a:r>
              <a:rPr lang="en-US" dirty="0">
                <a:hlinkClick r:id="rId7" tooltip="Public Safety Academy (9-12)"/>
              </a:rPr>
              <a:t>Public Safety Academy (9-12)</a:t>
            </a:r>
            <a:endParaRPr lang="en-US" dirty="0"/>
          </a:p>
          <a:p>
            <a:r>
              <a:rPr lang="en-US" dirty="0">
                <a:hlinkClick r:id="rId8"/>
              </a:rPr>
              <a:t>Two Rivers Magnet Middle School (6-8)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ExpSol Template" id="{02BB3A6D-A0FD-49CC-A3BC-8C0C679B3595}" vid="{60EC7CB9-5CC4-46C2-A546-8928A62F2D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CREC - Excellence in Education Template (3)</Template>
  <TotalTime>227</TotalTime>
  <Words>381</Words>
  <Application>Microsoft Office PowerPoint</Application>
  <PresentationFormat>Widescreen</PresentationFormat>
  <Paragraphs>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Minion Pro</vt:lpstr>
      <vt:lpstr>Wingdings 2</vt:lpstr>
      <vt:lpstr>Office Theme</vt:lpstr>
      <vt:lpstr>CREC COUNCIL ORIENTATION</vt:lpstr>
      <vt:lpstr>What is CREC?</vt:lpstr>
      <vt:lpstr>Governance Structure &amp;  Role of Council/Board</vt:lpstr>
      <vt:lpstr>Council/Board Agenda Development</vt:lpstr>
      <vt:lpstr>CREC Organizational Structure</vt:lpstr>
      <vt:lpstr>PowerPoint Presentation</vt:lpstr>
      <vt:lpstr>CREC Divisions &amp; Departments</vt:lpstr>
      <vt:lpstr>CREC Magnet Schools</vt:lpstr>
      <vt:lpstr>CREC Magnet Schools…continued</vt:lpstr>
      <vt:lpstr>Student Services, Magnets &amp;  Open Choice*</vt:lpstr>
      <vt:lpstr>CREC Employees – FY18</vt:lpstr>
      <vt:lpstr>CREC Funding – FY18</vt:lpstr>
      <vt:lpstr>CREC Finances</vt:lpstr>
      <vt:lpstr>CREC &amp; Sheff</vt:lpstr>
      <vt:lpstr>PowerPoint Presentation</vt:lpstr>
      <vt:lpstr>PowerPoint Presentation</vt:lpstr>
      <vt:lpstr>PowerPoint Presentation</vt:lpstr>
      <vt:lpstr>PowerPoint Presentation</vt:lpstr>
    </vt:vector>
  </TitlesOfParts>
  <Company>Capitol Region Education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CREC’s Department of  Communications and Development Office</dc:title>
  <dc:creator>Sullivan, Tom</dc:creator>
  <cp:lastModifiedBy>Cruz-Serrano, Sandy</cp:lastModifiedBy>
  <cp:revision>23</cp:revision>
  <dcterms:created xsi:type="dcterms:W3CDTF">2018-09-05T15:36:32Z</dcterms:created>
  <dcterms:modified xsi:type="dcterms:W3CDTF">2018-12-05T16:56:46Z</dcterms:modified>
</cp:coreProperties>
</file>